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3"/>
  </p:notesMasterIdLst>
  <p:handoutMasterIdLst>
    <p:handoutMasterId r:id="rId74"/>
  </p:handoutMasterIdLst>
  <p:sldIdLst>
    <p:sldId id="257" r:id="rId5"/>
    <p:sldId id="518" r:id="rId6"/>
    <p:sldId id="519" r:id="rId7"/>
    <p:sldId id="520" r:id="rId8"/>
    <p:sldId id="521" r:id="rId9"/>
    <p:sldId id="522" r:id="rId10"/>
    <p:sldId id="523" r:id="rId11"/>
    <p:sldId id="570" r:id="rId12"/>
    <p:sldId id="524" r:id="rId13"/>
    <p:sldId id="525" r:id="rId14"/>
    <p:sldId id="526" r:id="rId15"/>
    <p:sldId id="527" r:id="rId16"/>
    <p:sldId id="528" r:id="rId17"/>
    <p:sldId id="578" r:id="rId18"/>
    <p:sldId id="579" r:id="rId19"/>
    <p:sldId id="529" r:id="rId20"/>
    <p:sldId id="530" r:id="rId21"/>
    <p:sldId id="531" r:id="rId22"/>
    <p:sldId id="532" r:id="rId23"/>
    <p:sldId id="533" r:id="rId24"/>
    <p:sldId id="534" r:id="rId25"/>
    <p:sldId id="572" r:id="rId26"/>
    <p:sldId id="573" r:id="rId27"/>
    <p:sldId id="580" r:id="rId28"/>
    <p:sldId id="574" r:id="rId29"/>
    <p:sldId id="575" r:id="rId30"/>
    <p:sldId id="576" r:id="rId31"/>
    <p:sldId id="584" r:id="rId32"/>
    <p:sldId id="585" r:id="rId33"/>
    <p:sldId id="535" r:id="rId34"/>
    <p:sldId id="536" r:id="rId35"/>
    <p:sldId id="537" r:id="rId36"/>
    <p:sldId id="581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  <p:sldId id="555" r:id="rId53"/>
    <p:sldId id="556" r:id="rId54"/>
    <p:sldId id="557" r:id="rId55"/>
    <p:sldId id="558" r:id="rId56"/>
    <p:sldId id="559" r:id="rId57"/>
    <p:sldId id="560" r:id="rId58"/>
    <p:sldId id="561" r:id="rId59"/>
    <p:sldId id="562" r:id="rId60"/>
    <p:sldId id="577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82" r:id="rId69"/>
    <p:sldId id="538" r:id="rId70"/>
    <p:sldId id="583" r:id="rId71"/>
    <p:sldId id="27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7C9A5F51-1B92-4850-A7DD-2E9F82517CE6}">
          <p14:sldIdLst>
            <p14:sldId id="257"/>
            <p14:sldId id="518"/>
            <p14:sldId id="519"/>
            <p14:sldId id="520"/>
          </p14:sldIdLst>
        </p14:section>
        <p14:section name="Pre-Registration" id="{92D88005-79CE-43C9-88C2-F6069269D6A9}">
          <p14:sldIdLst>
            <p14:sldId id="521"/>
            <p14:sldId id="522"/>
            <p14:sldId id="523"/>
            <p14:sldId id="570"/>
            <p14:sldId id="524"/>
          </p14:sldIdLst>
        </p14:section>
        <p14:section name="Registration" id="{15527C5B-E747-4332-AAA4-21914E1471B2}">
          <p14:sldIdLst>
            <p14:sldId id="525"/>
            <p14:sldId id="526"/>
            <p14:sldId id="527"/>
            <p14:sldId id="528"/>
            <p14:sldId id="578"/>
            <p14:sldId id="579"/>
            <p14:sldId id="529"/>
          </p14:sldIdLst>
        </p14:section>
        <p14:section name="Approval" id="{238955DC-1B47-4A02-BF56-1F4E24A4C316}">
          <p14:sldIdLst>
            <p14:sldId id="530"/>
            <p14:sldId id="531"/>
            <p14:sldId id="532"/>
            <p14:sldId id="533"/>
            <p14:sldId id="534"/>
            <p14:sldId id="572"/>
            <p14:sldId id="573"/>
            <p14:sldId id="580"/>
            <p14:sldId id="574"/>
            <p14:sldId id="575"/>
            <p14:sldId id="576"/>
            <p14:sldId id="584"/>
            <p14:sldId id="585"/>
          </p14:sldIdLst>
        </p14:section>
        <p14:section name="Assign Mentor" id="{7D3CE92F-A9E0-4D84-BC25-C36A96814670}">
          <p14:sldIdLst>
            <p14:sldId id="535"/>
            <p14:sldId id="536"/>
            <p14:sldId id="537"/>
            <p14:sldId id="581"/>
          </p14:sldIdLst>
        </p14:section>
        <p14:section name="Cash Transfer" id="{A42EEABC-5866-41E4-903F-F76C52266278}">
          <p14:sldIdLst>
            <p14:sldId id="540"/>
            <p14:sldId id="541"/>
            <p14:sldId id="542"/>
            <p14:sldId id="543"/>
          </p14:sldIdLst>
        </p14:section>
        <p14:section name="Mentoring" id="{04A5A4BB-1532-46B4-9900-F13A6E568E6E}">
          <p14:sldIdLst>
            <p14:sldId id="544"/>
            <p14:sldId id="545"/>
            <p14:sldId id="546"/>
            <p14:sldId id="547"/>
            <p14:sldId id="548"/>
            <p14:sldId id="549"/>
            <p14:sldId id="550"/>
          </p14:sldIdLst>
        </p14:section>
        <p14:section name="First Verification" id="{2FA3BFFE-CC30-477A-A035-2286F50E92D4}">
          <p14:sldIdLst>
            <p14:sldId id="551"/>
            <p14:sldId id="552"/>
            <p14:sldId id="553"/>
            <p14:sldId id="554"/>
            <p14:sldId id="555"/>
          </p14:sldIdLst>
        </p14:section>
        <p14:section name="Second Verification" id="{401A9739-2E1A-4F5C-B76F-2F205EBBD160}">
          <p14:sldIdLst>
            <p14:sldId id="556"/>
            <p14:sldId id="557"/>
            <p14:sldId id="558"/>
            <p14:sldId id="559"/>
            <p14:sldId id="560"/>
          </p14:sldIdLst>
        </p14:section>
        <p14:section name="Approval" id="{BCE164B4-B127-4CFC-B3FC-92EC006E617E}">
          <p14:sldIdLst>
            <p14:sldId id="561"/>
            <p14:sldId id="562"/>
            <p14:sldId id="577"/>
            <p14:sldId id="563"/>
            <p14:sldId id="564"/>
          </p14:sldIdLst>
        </p14:section>
        <p14:section name="Payment" id="{CCB92A83-18E0-4F77-8D1B-172DDD5C1469}">
          <p14:sldIdLst>
            <p14:sldId id="565"/>
            <p14:sldId id="566"/>
            <p14:sldId id="567"/>
            <p14:sldId id="568"/>
            <p14:sldId id="569"/>
          </p14:sldIdLst>
        </p14:section>
        <p14:section name="Mark Exit" id="{0120FB5D-5D2D-4328-9D8B-F7FECD18DBAF}">
          <p14:sldIdLst>
            <p14:sldId id="582"/>
            <p14:sldId id="538"/>
            <p14:sldId id="58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2F5597"/>
    <a:srgbClr val="606465"/>
    <a:srgbClr val="1F81C6"/>
    <a:srgbClr val="323C79"/>
    <a:srgbClr val="F15F47"/>
    <a:srgbClr val="001F33"/>
    <a:srgbClr val="8A758D"/>
    <a:srgbClr val="D1E2F3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0058" autoAdjust="0"/>
  </p:normalViewPr>
  <p:slideViewPr>
    <p:cSldViewPr snapToGrid="0">
      <p:cViewPr varScale="1">
        <p:scale>
          <a:sx n="65" d="100"/>
          <a:sy n="65" d="100"/>
        </p:scale>
        <p:origin x="83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3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0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93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91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43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965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40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6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239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66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0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410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786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258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272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194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035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01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591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485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95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936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60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838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22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069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6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818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856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295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34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08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864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935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8963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36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059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367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84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202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5969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49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833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763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01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533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9301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4758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489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7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583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2965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99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7" name="Google Shape;1227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03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6824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2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54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798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7654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444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102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5809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855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66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41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04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9/20/2024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DF4B-BC87-ED18-CC8A-03975424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FB7D-CB50-0203-4E4F-0B61FA84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569A-8A57-32A7-FE9C-4AD974A5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E7DD-6080-4C09-9926-F2D653696343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75E2E-2250-B554-14FF-F09305DA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15A72-D36D-90D1-5A18-A148B666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DBC-3B48-4C5E-8085-E0327D4EA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19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1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0BD845-D4F1-7B64-9E90-ABF722771CC6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076188-BC6B-820D-9C6D-9A30E13F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C450A9-2B57-5F05-38D0-DD9161BD0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CFC00-9264-55C0-B73C-04D37C099BA6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6543F-B3E1-66D9-1981-DCC5F245E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79" y="6066461"/>
            <a:ext cx="1613157" cy="37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C13DA-5610-A83C-66EC-44D7AAB62ABD}"/>
              </a:ext>
            </a:extLst>
          </p:cNvPr>
          <p:cNvSpPr txBox="1"/>
          <p:nvPr/>
        </p:nvSpPr>
        <p:spPr>
          <a:xfrm>
            <a:off x="894301" y="5082061"/>
            <a:ext cx="2171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SEPTEMBER, 2024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E8C4C88-9325-8DDC-439C-C572B51CA896}"/>
              </a:ext>
            </a:extLst>
          </p:cNvPr>
          <p:cNvSpPr txBox="1">
            <a:spLocks/>
          </p:cNvSpPr>
          <p:nvPr/>
        </p:nvSpPr>
        <p:spPr>
          <a:xfrm>
            <a:off x="838315" y="967717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sz="2200" b="1" dirty="0">
                <a:solidFill>
                  <a:schemeClr val="bg1"/>
                </a:solidFill>
              </a:rPr>
            </a:br>
            <a:br>
              <a:rPr lang="en-IN" sz="3600" b="1" dirty="0">
                <a:solidFill>
                  <a:schemeClr val="bg1"/>
                </a:solidFill>
              </a:rPr>
            </a:br>
            <a:r>
              <a:rPr lang="en-IN" sz="7000" b="1" dirty="0">
                <a:solidFill>
                  <a:schemeClr val="bg1"/>
                </a:solidFill>
              </a:rPr>
              <a:t>GEG MIS PORTAL</a:t>
            </a:r>
            <a:endParaRPr lang="en-US" sz="7000" dirty="0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E1EC600-CA11-950D-EA9E-9C251EF7EF3D}"/>
              </a:ext>
            </a:extLst>
          </p:cNvPr>
          <p:cNvSpPr txBox="1">
            <a:spLocks/>
          </p:cNvSpPr>
          <p:nvPr/>
        </p:nvSpPr>
        <p:spPr>
          <a:xfrm>
            <a:off x="855620" y="3336810"/>
            <a:ext cx="9582736" cy="779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User Guide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95725-97C6-A259-F8F6-E337B204FDB2}"/>
              </a:ext>
            </a:extLst>
          </p:cNvPr>
          <p:cNvGrpSpPr/>
          <p:nvPr/>
        </p:nvGrpSpPr>
        <p:grpSpPr>
          <a:xfrm rot="5400000">
            <a:off x="3201200" y="999721"/>
            <a:ext cx="45719" cy="4537380"/>
            <a:chOff x="12120389" y="219953"/>
            <a:chExt cx="53544" cy="6746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70C0A0-4211-3D45-AD9C-BD8CF890A77E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718E34-C3E8-EA7D-BE78-F67373662978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DCAF72-3088-628D-2A8D-C51AA0D75198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Graphic 61">
            <a:extLst>
              <a:ext uri="{FF2B5EF4-FFF2-40B4-BE49-F238E27FC236}">
                <a16:creationId xmlns:a16="http://schemas.microsoft.com/office/drawing/2014/main" id="{F1D31017-921B-BE59-8FAE-93E761CF9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6973" y="789363"/>
            <a:ext cx="3352800" cy="11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5012477" cy="1076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Registration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3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View Pending Participant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94" name="Google Shape;794;p4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4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6" name="Google Shape;796;p45"/>
          <p:cNvSpPr/>
          <p:nvPr/>
        </p:nvSpPr>
        <p:spPr>
          <a:xfrm>
            <a:off x="3097161" y="1283110"/>
            <a:ext cx="929148" cy="26547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5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Search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10" name="Google Shape;810;p4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4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2" y="650739"/>
            <a:ext cx="11037788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2" name="Google Shape;812;p47"/>
          <p:cNvSpPr/>
          <p:nvPr/>
        </p:nvSpPr>
        <p:spPr>
          <a:xfrm>
            <a:off x="6096000" y="1224113"/>
            <a:ext cx="5515850" cy="56323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5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Fill Details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6" name="Google Shape;836;p50"/>
          <p:cNvSpPr/>
          <p:nvPr/>
        </p:nvSpPr>
        <p:spPr>
          <a:xfrm>
            <a:off x="6096000" y="1163410"/>
            <a:ext cx="5515850" cy="56930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59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Fill Details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2" y="650739"/>
            <a:ext cx="11037788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6" name="Google Shape;836;p50"/>
          <p:cNvSpPr/>
          <p:nvPr/>
        </p:nvSpPr>
        <p:spPr>
          <a:xfrm>
            <a:off x="6096000" y="1163410"/>
            <a:ext cx="5515850" cy="56930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20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Fill Details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2" y="650739"/>
            <a:ext cx="11037788" cy="6205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6" name="Google Shape;836;p50"/>
          <p:cNvSpPr/>
          <p:nvPr/>
        </p:nvSpPr>
        <p:spPr>
          <a:xfrm>
            <a:off x="6096000" y="1163410"/>
            <a:ext cx="5515850" cy="56930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37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Participant Registration pending for Approval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43" name="Google Shape;843;p5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4" name="Google Shape;844;p51"/>
          <p:cNvPicPr preferRelativeResize="0"/>
          <p:nvPr/>
        </p:nvPicPr>
        <p:blipFill rotWithShape="1">
          <a:blip r:embed="rId3"/>
          <a:srcRect b="6392"/>
          <a:stretch/>
        </p:blipFill>
        <p:spPr>
          <a:xfrm>
            <a:off x="580152" y="591746"/>
            <a:ext cx="11037788" cy="62662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5" name="Google Shape;845;p51"/>
          <p:cNvSpPr/>
          <p:nvPr/>
        </p:nvSpPr>
        <p:spPr>
          <a:xfrm>
            <a:off x="9350477" y="688832"/>
            <a:ext cx="2153265" cy="62864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83C16E-9F50-BA15-42D6-6E237CEC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06" y="2038041"/>
            <a:ext cx="415251" cy="2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4278727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Registration Approval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Manager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527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</a:t>
            </a:r>
            <a:r>
              <a:rPr lang="en-US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 – Approve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57" name="Google Shape;857;p5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8" name="Google Shape;858;p5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41" y="650739"/>
            <a:ext cx="11037815" cy="62057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9" name="Google Shape;859;p53"/>
          <p:cNvSpPr/>
          <p:nvPr/>
        </p:nvSpPr>
        <p:spPr>
          <a:xfrm>
            <a:off x="10250129" y="2182761"/>
            <a:ext cx="1194618" cy="176980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D5D78-0154-86E9-A2A0-12A5F21ED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7" y="2168013"/>
            <a:ext cx="415251" cy="2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 POP-UP – Yes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73" name="Google Shape;873;p5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5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42" y="650739"/>
            <a:ext cx="11037813" cy="62057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5" name="Google Shape;875;p55"/>
          <p:cNvSpPr/>
          <p:nvPr/>
        </p:nvSpPr>
        <p:spPr>
          <a:xfrm>
            <a:off x="4691483" y="3190391"/>
            <a:ext cx="2815446" cy="11264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1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4" y="3422651"/>
            <a:ext cx="5820075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7" y="4611342"/>
              <a:ext cx="5205838" cy="1078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4800" dirty="0">
                  <a:solidFill>
                    <a:schemeClr val="accent5">
                      <a:lumMod val="75000"/>
                    </a:schemeClr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GEG MIS EXPANSION</a:t>
              </a:r>
            </a:p>
            <a:p>
              <a:pPr>
                <a:lnSpc>
                  <a:spcPts val="5000"/>
                </a:lnSpc>
              </a:pPr>
              <a:r>
                <a:rPr lang="en-US" sz="4800" b="1" dirty="0">
                  <a:solidFill>
                    <a:schemeClr val="accent5">
                      <a:lumMod val="75000"/>
                    </a:schemeClr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DEMO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352941" y="469633"/>
            <a:ext cx="98660" cy="5820075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78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View Notifications – Registration – Approved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1" name="Google Shape;881;p5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p5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43" y="650739"/>
            <a:ext cx="11037811" cy="62057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3" name="Google Shape;883;p56"/>
          <p:cNvSpPr/>
          <p:nvPr/>
        </p:nvSpPr>
        <p:spPr>
          <a:xfrm>
            <a:off x="9117497" y="742123"/>
            <a:ext cx="2398642" cy="62285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605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Participant Registration – View Approved Registration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2" y="650739"/>
            <a:ext cx="11037788" cy="6205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693174" y="2093844"/>
            <a:ext cx="10809713" cy="4572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720D8-069D-4153-5887-1340968B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3" y="2195552"/>
            <a:ext cx="415251" cy="2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3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Participant Registration – Edit Approved Registration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3" y="650739"/>
            <a:ext cx="11037786" cy="6205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4793226" y="1784555"/>
            <a:ext cx="2625213" cy="233024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29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Edit – School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7" y="650739"/>
            <a:ext cx="11037786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1194619" y="1474839"/>
            <a:ext cx="9763433" cy="45867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923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Edit – Transition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1194619" y="1474839"/>
            <a:ext cx="9763433" cy="45867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36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Edit – Skill and Business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1194619" y="1135626"/>
            <a:ext cx="9763433" cy="524308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49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Edit – Disability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1194619" y="1474839"/>
            <a:ext cx="9763433" cy="45867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71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Edit – </a:t>
            </a:r>
            <a:r>
              <a:rPr lang="en-US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Vulnerability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1194619" y="1843547"/>
            <a:ext cx="9763433" cy="379033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049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Add Filter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0739"/>
            <a:ext cx="11037784" cy="6205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2182761" y="1533831"/>
            <a:ext cx="3672349" cy="42770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532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Approved Participant Registration – Add Filter – Export Filtered Data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7108" y="652277"/>
            <a:ext cx="11037783" cy="6205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69A35-C06C-ED16-118C-9E826C4C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9375" y="2993705"/>
            <a:ext cx="7653250" cy="1283328"/>
          </a:xfrm>
          <a:prstGeom prst="rect">
            <a:avLst/>
          </a:prstGeom>
          <a:noFill/>
          <a:ln w="9525" cap="flat" cmpd="sng">
            <a:solidFill>
              <a:srgbClr val="2C2F28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</p:pic>
      <p:sp>
        <p:nvSpPr>
          <p:cNvPr id="1128" name="Google Shape;1128;p87"/>
          <p:cNvSpPr/>
          <p:nvPr/>
        </p:nvSpPr>
        <p:spPr>
          <a:xfrm>
            <a:off x="1488521" y="1129217"/>
            <a:ext cx="4287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0" name="Google Shape;1130;p87"/>
          <p:cNvCxnSpPr>
            <a:cxnSpLocks/>
          </p:cNvCxnSpPr>
          <p:nvPr/>
        </p:nvCxnSpPr>
        <p:spPr>
          <a:xfrm>
            <a:off x="1917290" y="1681316"/>
            <a:ext cx="693175" cy="1076632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240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Home Page – Login as Program Officer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3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39" y="650738"/>
            <a:ext cx="11037818" cy="62057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60427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Assign Mentor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4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Approved – Assign Mentor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27" name="Google Shape;927;p6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6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3" y="650739"/>
            <a:ext cx="11037786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62"/>
          <p:cNvSpPr/>
          <p:nvPr/>
        </p:nvSpPr>
        <p:spPr>
          <a:xfrm>
            <a:off x="10248208" y="2153265"/>
            <a:ext cx="1166190" cy="185616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0E054-6331-7601-5E4A-25CD24A6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7" y="2182761"/>
            <a:ext cx="415251" cy="2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7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Assign Mentor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35" name="Google Shape;935;p6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4" y="650739"/>
            <a:ext cx="11037784" cy="6205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7" name="Google Shape;937;p63"/>
          <p:cNvSpPr/>
          <p:nvPr/>
        </p:nvSpPr>
        <p:spPr>
          <a:xfrm>
            <a:off x="2955236" y="1139686"/>
            <a:ext cx="6268278" cy="523902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40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</a:t>
            </a:r>
            <a:r>
              <a:rPr lang="en-US" sz="22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Reassign Mentor, Cash Transfer, Mentoring, Referral, Grievance, Mark Exit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6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4" y="650739"/>
            <a:ext cx="11037783" cy="62057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5" name="Google Shape;945;p64"/>
          <p:cNvSpPr/>
          <p:nvPr/>
        </p:nvSpPr>
        <p:spPr>
          <a:xfrm>
            <a:off x="10238158" y="2138517"/>
            <a:ext cx="1179444" cy="182388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42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7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Select Cohort, Installment and Cash Transfer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1" name="Google Shape;991;p7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7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6" y="650739"/>
            <a:ext cx="11037779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3" name="Google Shape;993;p70"/>
          <p:cNvSpPr/>
          <p:nvPr/>
        </p:nvSpPr>
        <p:spPr>
          <a:xfrm>
            <a:off x="4267200" y="649203"/>
            <a:ext cx="3366051" cy="95837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06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Export Eligibility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9" name="Google Shape;999;p7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7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6" y="650739"/>
            <a:ext cx="11037779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1" name="Google Shape;1001;p71"/>
          <p:cNvSpPr/>
          <p:nvPr/>
        </p:nvSpPr>
        <p:spPr>
          <a:xfrm>
            <a:off x="1494503" y="1160208"/>
            <a:ext cx="424071" cy="39756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399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View Not Eligible Reason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7" name="Google Shape;1007;p7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7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9" name="Google Shape;1009;p72"/>
          <p:cNvSpPr/>
          <p:nvPr/>
        </p:nvSpPr>
        <p:spPr>
          <a:xfrm>
            <a:off x="10633587" y="2410182"/>
            <a:ext cx="736778" cy="42406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68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Mentoring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Peer Mentor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144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1" name="Google Shape;1021;p7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2" name="Google Shape;1022;p7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3" name="Google Shape;1023;p74"/>
          <p:cNvSpPr/>
          <p:nvPr/>
        </p:nvSpPr>
        <p:spPr>
          <a:xfrm>
            <a:off x="10205885" y="3038169"/>
            <a:ext cx="1253612" cy="29496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05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At a Glance – Navigate to Pre-Registration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3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41" y="650739"/>
            <a:ext cx="11037815" cy="62057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3958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9" name="Google Shape;1029;p7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Google Shape;1030;p7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1" name="Google Shape;1031;p75"/>
          <p:cNvSpPr/>
          <p:nvPr/>
        </p:nvSpPr>
        <p:spPr>
          <a:xfrm>
            <a:off x="1391479" y="1113183"/>
            <a:ext cx="9435547" cy="52655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5"/>
          <p:cNvSpPr/>
          <p:nvPr/>
        </p:nvSpPr>
        <p:spPr>
          <a:xfrm>
            <a:off x="5685183" y="3066811"/>
            <a:ext cx="291547" cy="33130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721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Group Session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38" name="Google Shape;1038;p7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7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1" name="Google Shape;1041;p76"/>
          <p:cNvSpPr/>
          <p:nvPr/>
        </p:nvSpPr>
        <p:spPr>
          <a:xfrm>
            <a:off x="3126659" y="943896"/>
            <a:ext cx="5943600" cy="560438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00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Group Session Added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47" name="Google Shape;1047;p7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8" name="Google Shape;1048;p7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" name="Google Shape;1049;p77"/>
          <p:cNvSpPr/>
          <p:nvPr/>
        </p:nvSpPr>
        <p:spPr>
          <a:xfrm>
            <a:off x="2846439" y="2905432"/>
            <a:ext cx="3249562" cy="219279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076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One to One Session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63" name="Google Shape;1063;p79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4" name="Google Shape;1064;p7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5" name="Google Shape;1065;p79"/>
          <p:cNvSpPr/>
          <p:nvPr/>
        </p:nvSpPr>
        <p:spPr>
          <a:xfrm>
            <a:off x="1828800" y="1113183"/>
            <a:ext cx="8509820" cy="52655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9"/>
          <p:cNvSpPr/>
          <p:nvPr/>
        </p:nvSpPr>
        <p:spPr>
          <a:xfrm>
            <a:off x="3097161" y="1312605"/>
            <a:ext cx="5987846" cy="48946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755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One to One Session Added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72" name="Google Shape;1072;p8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3" name="Google Shape;1073;p8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4" name="Google Shape;1074;p80"/>
          <p:cNvSpPr/>
          <p:nvPr/>
        </p:nvSpPr>
        <p:spPr>
          <a:xfrm>
            <a:off x="6280034" y="2905431"/>
            <a:ext cx="3527643" cy="219751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950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First Verification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Coordinator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49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02" name="Google Shape;1102;p8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3" name="Google Shape;1103;p8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4" name="Google Shape;1104;p84"/>
          <p:cNvSpPr/>
          <p:nvPr/>
        </p:nvSpPr>
        <p:spPr>
          <a:xfrm>
            <a:off x="6453809" y="1219200"/>
            <a:ext cx="1325217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639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Yes/No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10" name="Google Shape;1110;p8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p8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2" name="Google Shape;1112;p85"/>
          <p:cNvSpPr/>
          <p:nvPr/>
        </p:nvSpPr>
        <p:spPr>
          <a:xfrm>
            <a:off x="10349947" y="2213113"/>
            <a:ext cx="1050555" cy="95779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12;p85">
            <a:extLst>
              <a:ext uri="{FF2B5EF4-FFF2-40B4-BE49-F238E27FC236}">
                <a16:creationId xmlns:a16="http://schemas.microsoft.com/office/drawing/2014/main" id="{89156997-2075-2663-553F-12E66AEE87B7}"/>
              </a:ext>
            </a:extLst>
          </p:cNvPr>
          <p:cNvSpPr/>
          <p:nvPr/>
        </p:nvSpPr>
        <p:spPr>
          <a:xfrm>
            <a:off x="3067666" y="1238864"/>
            <a:ext cx="457199" cy="4129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74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Verification Completed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18" name="Google Shape;1118;p8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9" name="Google Shape;1119;p8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0" name="Google Shape;1120;p86"/>
          <p:cNvSpPr/>
          <p:nvPr/>
        </p:nvSpPr>
        <p:spPr>
          <a:xfrm>
            <a:off x="9111082" y="753022"/>
            <a:ext cx="2392659" cy="61857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552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26" name="Google Shape;1126;p8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7" name="Google Shape;1127;p8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8" name="Google Shape;1128;p87"/>
          <p:cNvSpPr/>
          <p:nvPr/>
        </p:nvSpPr>
        <p:spPr>
          <a:xfrm>
            <a:off x="1636001" y="1232453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0" name="Google Shape;1130;p87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2F69A35-C06C-ED16-118C-9E826C4C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44320" y="2794827"/>
            <a:ext cx="7653250" cy="2112860"/>
          </a:xfrm>
          <a:prstGeom prst="rect">
            <a:avLst/>
          </a:prstGeom>
          <a:noFill/>
          <a:ln w="9525" cap="flat" cmpd="sng">
            <a:solidFill>
              <a:srgbClr val="2C2F28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2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5012477" cy="57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Pre-Registration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03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Second Verification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Lead Partner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62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58" name="Google Shape;1158;p9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9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0" name="Google Shape;1160;p91"/>
          <p:cNvSpPr/>
          <p:nvPr/>
        </p:nvSpPr>
        <p:spPr>
          <a:xfrm>
            <a:off x="6453809" y="1219200"/>
            <a:ext cx="1417982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418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Yes/No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66" name="Google Shape;1166;p9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9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8" name="Google Shape;1168;p92"/>
          <p:cNvSpPr/>
          <p:nvPr/>
        </p:nvSpPr>
        <p:spPr>
          <a:xfrm>
            <a:off x="10368116" y="2021387"/>
            <a:ext cx="1099712" cy="9276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12;p85">
            <a:extLst>
              <a:ext uri="{FF2B5EF4-FFF2-40B4-BE49-F238E27FC236}">
                <a16:creationId xmlns:a16="http://schemas.microsoft.com/office/drawing/2014/main" id="{831FC06A-1396-159D-F43F-E325B06AF50A}"/>
              </a:ext>
            </a:extLst>
          </p:cNvPr>
          <p:cNvSpPr/>
          <p:nvPr/>
        </p:nvSpPr>
        <p:spPr>
          <a:xfrm>
            <a:off x="2802200" y="1135628"/>
            <a:ext cx="457199" cy="4129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747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Verification Completed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74" name="Google Shape;1174;p9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p9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6" name="Google Shape;1176;p93"/>
          <p:cNvSpPr/>
          <p:nvPr/>
        </p:nvSpPr>
        <p:spPr>
          <a:xfrm>
            <a:off x="9070258" y="757702"/>
            <a:ext cx="2433484" cy="6286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547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82" name="Google Shape;1182;p9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3" name="Google Shape;1183;p9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84" name="Google Shape;1184;p94"/>
          <p:cNvSpPr/>
          <p:nvPr/>
        </p:nvSpPr>
        <p:spPr>
          <a:xfrm>
            <a:off x="1621253" y="1217705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6" name="Google Shape;1186;p94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9DC16C8-963E-C763-A648-E6D8DB18FE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292" y="2692653"/>
            <a:ext cx="7641166" cy="2115319"/>
          </a:xfrm>
          <a:prstGeom prst="rect">
            <a:avLst/>
          </a:prstGeom>
          <a:noFill/>
          <a:ln w="9525" cap="flat" cmpd="sng">
            <a:solidFill>
              <a:srgbClr val="2C2F28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840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</a:t>
              </a:r>
              <a:r>
                <a:rPr lang="en-US" sz="48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Approval</a:t>
              </a:r>
              <a:br>
                <a:rPr lang="en-US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Manager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99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4" name="Google Shape;1214;p98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5" name="Google Shape;1215;p9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6" name="Google Shape;1216;p98"/>
          <p:cNvSpPr/>
          <p:nvPr/>
        </p:nvSpPr>
        <p:spPr>
          <a:xfrm>
            <a:off x="6453809" y="1219200"/>
            <a:ext cx="1166191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818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 – Yes/No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66" name="Google Shape;1166;p9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9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8" name="Google Shape;1168;p92"/>
          <p:cNvSpPr/>
          <p:nvPr/>
        </p:nvSpPr>
        <p:spPr>
          <a:xfrm>
            <a:off x="10589342" y="2036135"/>
            <a:ext cx="893234" cy="9276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12;p85">
            <a:extLst>
              <a:ext uri="{FF2B5EF4-FFF2-40B4-BE49-F238E27FC236}">
                <a16:creationId xmlns:a16="http://schemas.microsoft.com/office/drawing/2014/main" id="{831FC06A-1396-159D-F43F-E325B06AF50A}"/>
              </a:ext>
            </a:extLst>
          </p:cNvPr>
          <p:cNvSpPr/>
          <p:nvPr/>
        </p:nvSpPr>
        <p:spPr>
          <a:xfrm>
            <a:off x="2802200" y="1135628"/>
            <a:ext cx="457199" cy="41295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0919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 – Approved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22" name="Google Shape;1222;p99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3" name="Google Shape;1223;p9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4" name="Google Shape;1224;p99"/>
          <p:cNvSpPr/>
          <p:nvPr/>
        </p:nvSpPr>
        <p:spPr>
          <a:xfrm>
            <a:off x="9125830" y="766916"/>
            <a:ext cx="2363164" cy="42770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054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0" name="Google Shape;1230;p10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1" name="Google Shape;1231;p10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2" name="Google Shape;1232;p100"/>
          <p:cNvSpPr/>
          <p:nvPr/>
        </p:nvSpPr>
        <p:spPr>
          <a:xfrm>
            <a:off x="1621253" y="1232453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100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33" name="Google Shape;1233;p10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2144320" y="2794827"/>
            <a:ext cx="7579401" cy="2119631"/>
          </a:xfrm>
          <a:prstGeom prst="rect">
            <a:avLst/>
          </a:prstGeom>
          <a:noFill/>
          <a:ln w="9525" cap="flat" cmpd="sng">
            <a:solidFill>
              <a:srgbClr val="2C2F28"/>
            </a:solidFill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07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View Pre-Registered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0" name="Google Shape;690;p3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6972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Payment</a:t>
              </a:r>
              <a:br>
                <a:rPr lang="en-US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784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62" name="Google Shape;1262;p10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3" name="Google Shape;1263;p10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4" name="Google Shape;1264;p104"/>
          <p:cNvSpPr/>
          <p:nvPr/>
        </p:nvSpPr>
        <p:spPr>
          <a:xfrm>
            <a:off x="6453809" y="1219200"/>
            <a:ext cx="1166191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342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70" name="Google Shape;1270;p10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1" name="Google Shape;1271;p10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4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2" name="Google Shape;1272;p105"/>
          <p:cNvSpPr/>
          <p:nvPr/>
        </p:nvSpPr>
        <p:spPr>
          <a:xfrm>
            <a:off x="10640209" y="2183616"/>
            <a:ext cx="819287" cy="73656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025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Payment Status and Date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78" name="Google Shape;1278;p10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9" name="Google Shape;1279;p10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8" y="650739"/>
            <a:ext cx="11037774" cy="62057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0" name="Google Shape;1280;p106"/>
          <p:cNvSpPr/>
          <p:nvPr/>
        </p:nvSpPr>
        <p:spPr>
          <a:xfrm>
            <a:off x="2902226" y="2213112"/>
            <a:ext cx="6387548" cy="308775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0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 Notification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0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9" y="650739"/>
            <a:ext cx="11037772" cy="62057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8" name="Google Shape;1288;p107"/>
          <p:cNvSpPr/>
          <p:nvPr/>
        </p:nvSpPr>
        <p:spPr>
          <a:xfrm>
            <a:off x="9077739" y="742122"/>
            <a:ext cx="2411895" cy="6228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429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Mark Exit –</a:t>
              </a:r>
              <a:br>
                <a:rPr lang="en-US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449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</a:t>
            </a:r>
            <a:r>
              <a:rPr lang="en-US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Bookman Old Style"/>
              </a:rPr>
              <a:t>Mark Exit – Reason </a:t>
            </a:r>
            <a:endParaRPr dirty="0">
              <a:solidFill>
                <a:schemeClr val="l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6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4" y="650739"/>
            <a:ext cx="11037783" cy="6205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5" name="Google Shape;945;p64"/>
          <p:cNvSpPr/>
          <p:nvPr/>
        </p:nvSpPr>
        <p:spPr>
          <a:xfrm>
            <a:off x="4810752" y="3429000"/>
            <a:ext cx="2651932" cy="182388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55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</a:t>
            </a:r>
            <a:r>
              <a:rPr lang="en-US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Bookman Old Style"/>
              </a:rPr>
              <a:t>View Exited Participant List</a:t>
            </a:r>
            <a:endParaRPr dirty="0">
              <a:solidFill>
                <a:schemeClr val="l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6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4" y="650739"/>
            <a:ext cx="11037783" cy="62057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5" name="Google Shape;945;p64"/>
          <p:cNvSpPr/>
          <p:nvPr/>
        </p:nvSpPr>
        <p:spPr>
          <a:xfrm>
            <a:off x="2863965" y="1216741"/>
            <a:ext cx="823132" cy="27284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702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b="7596"/>
          <a:stretch/>
        </p:blipFill>
        <p:spPr>
          <a:xfrm>
            <a:off x="-38100" y="-12700"/>
            <a:ext cx="12230099" cy="6870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31951-C286-B2C2-7CD7-68E6FE7A41A0}"/>
              </a:ext>
            </a:extLst>
          </p:cNvPr>
          <p:cNvSpPr/>
          <p:nvPr/>
        </p:nvSpPr>
        <p:spPr>
          <a:xfrm>
            <a:off x="-38100" y="0"/>
            <a:ext cx="12230100" cy="686671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70AF9-6135-F833-4BD4-3AAD11C0A2BA}"/>
              </a:ext>
            </a:extLst>
          </p:cNvPr>
          <p:cNvSpPr/>
          <p:nvPr/>
        </p:nvSpPr>
        <p:spPr>
          <a:xfrm>
            <a:off x="241299" y="254000"/>
            <a:ext cx="11691981" cy="633730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100000" l="0" r="376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729"/>
          <a:stretch/>
        </p:blipFill>
        <p:spPr>
          <a:xfrm>
            <a:off x="-33021" y="-21412"/>
            <a:ext cx="4803443" cy="687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8" y="2512512"/>
            <a:ext cx="6568512" cy="15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Add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3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8"/>
            <a:ext cx="11037790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812;p47">
            <a:extLst>
              <a:ext uri="{FF2B5EF4-FFF2-40B4-BE49-F238E27FC236}">
                <a16:creationId xmlns:a16="http://schemas.microsoft.com/office/drawing/2014/main" id="{0A5D589B-615A-59C0-3001-77587D6D21A5}"/>
              </a:ext>
            </a:extLst>
          </p:cNvPr>
          <p:cNvSpPr/>
          <p:nvPr/>
        </p:nvSpPr>
        <p:spPr>
          <a:xfrm>
            <a:off x="6110748" y="1194617"/>
            <a:ext cx="5515850" cy="56323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57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Add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3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8"/>
            <a:ext cx="11037790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812;p47">
            <a:extLst>
              <a:ext uri="{FF2B5EF4-FFF2-40B4-BE49-F238E27FC236}">
                <a16:creationId xmlns:a16="http://schemas.microsoft.com/office/drawing/2014/main" id="{5615003E-9F8A-65DF-1BB4-DF57CC95434A}"/>
              </a:ext>
            </a:extLst>
          </p:cNvPr>
          <p:cNvSpPr/>
          <p:nvPr/>
        </p:nvSpPr>
        <p:spPr>
          <a:xfrm>
            <a:off x="6096000" y="1194617"/>
            <a:ext cx="5530598" cy="56323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5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Enable/Disable, Edit and Delete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7" name="Google Shape;717;p3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3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2" y="650739"/>
            <a:ext cx="11037788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9" name="Google Shape;719;p37"/>
          <p:cNvSpPr/>
          <p:nvPr/>
        </p:nvSpPr>
        <p:spPr>
          <a:xfrm>
            <a:off x="10323871" y="1917291"/>
            <a:ext cx="1152514" cy="121674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126E-5F99-6532-F09F-B2327974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12" y="2009166"/>
            <a:ext cx="415251" cy="2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52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{722E3241-269D-4F06-8CDC-20C04B3C69CD}tf10001108_win32</Template>
  <TotalTime>7386</TotalTime>
  <Words>515</Words>
  <Application>Microsoft Office PowerPoint</Application>
  <PresentationFormat>Widescreen</PresentationFormat>
  <Paragraphs>83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Segoe UI</vt:lpstr>
      <vt:lpstr>Segoe UI Light</vt:lpstr>
      <vt:lpstr>Custom</vt:lpstr>
      <vt:lpstr>PowerPoint Presentation</vt:lpstr>
      <vt:lpstr>PowerPoint Presentation</vt:lpstr>
      <vt:lpstr>   Home Page – Login as Program Officer</vt:lpstr>
      <vt:lpstr>   At a Glance – Navigate to Pre-Registration</vt:lpstr>
      <vt:lpstr>PowerPoint Presentation</vt:lpstr>
      <vt:lpstr>   Pre-Registration – View Pre-Registered List</vt:lpstr>
      <vt:lpstr>   Pre-Registration – Add </vt:lpstr>
      <vt:lpstr>   Pre-Registration – Add </vt:lpstr>
      <vt:lpstr>   Pre-Registration – Enable/Disable, Edit and Delete</vt:lpstr>
      <vt:lpstr>PowerPoint Presentation</vt:lpstr>
      <vt:lpstr>   Registration – View Pending Participant List</vt:lpstr>
      <vt:lpstr>   Registration – Add Participant – Search </vt:lpstr>
      <vt:lpstr>   Registration – Add Participant – Fill Details</vt:lpstr>
      <vt:lpstr>   Registration – Add Participant – Fill Details</vt:lpstr>
      <vt:lpstr>   Registration – Add Participant – Fill Details</vt:lpstr>
      <vt:lpstr>   Registration – Participant Registration pending for Approval</vt:lpstr>
      <vt:lpstr>PowerPoint Presentation</vt:lpstr>
      <vt:lpstr>   Registration – Approve</vt:lpstr>
      <vt:lpstr>   Approve POP-UP – Yes</vt:lpstr>
      <vt:lpstr>   View Notifications – Registration – Approved</vt:lpstr>
      <vt:lpstr>   Participant Registration – View Approved Registration List</vt:lpstr>
      <vt:lpstr>   Participant Registration – Edit Approved Registration</vt:lpstr>
      <vt:lpstr>   Approved Participant Registration – Edit – School Status</vt:lpstr>
      <vt:lpstr>   Approved Participant Registration – Edit – Transition Status</vt:lpstr>
      <vt:lpstr>   Approved Participant Registration – Edit – Skill and Business Status</vt:lpstr>
      <vt:lpstr>   Approved Participant Registration – Edit – Disability Status</vt:lpstr>
      <vt:lpstr>   Approved Participant Registration – Edit – Vulnerability Status</vt:lpstr>
      <vt:lpstr>   Approved Participant Registration – Add Filter</vt:lpstr>
      <vt:lpstr>   Approved Participant Registration – Add Filter – Export Filtered Data</vt:lpstr>
      <vt:lpstr>PowerPoint Presentation</vt:lpstr>
      <vt:lpstr>   Registration – Approved – Assign Mentor</vt:lpstr>
      <vt:lpstr>   Registration – Assign Mentor</vt:lpstr>
      <vt:lpstr>   Registration – Reassign Mentor, Cash Transfer, Mentoring, Referral, Grievance, Mark Exit</vt:lpstr>
      <vt:lpstr>PowerPoint Presentation</vt:lpstr>
      <vt:lpstr>   Cash Transfer – Select Cohort, Installment and Cash Transfer Status</vt:lpstr>
      <vt:lpstr>   Cash Transfer – Export Eligibility List</vt:lpstr>
      <vt:lpstr>   Cash Transfer – View Not Eligible Reason</vt:lpstr>
      <vt:lpstr>PowerPoint Presentation</vt:lpstr>
      <vt:lpstr>   Registration – Mentoring</vt:lpstr>
      <vt:lpstr>   Registration – Mentoring – Edit </vt:lpstr>
      <vt:lpstr>   Registration – Mentoring – Edit Group Session </vt:lpstr>
      <vt:lpstr>   Registration – Mentoring – Group Session Added</vt:lpstr>
      <vt:lpstr>   Registration – Mentoring – Edit One to One Session </vt:lpstr>
      <vt:lpstr>   Registration – Mentoring – One to One Session Added</vt:lpstr>
      <vt:lpstr>PowerPoint Presentation</vt:lpstr>
      <vt:lpstr>   Cash Transfer – First Verification</vt:lpstr>
      <vt:lpstr>   Cash Transfer – First Verification – Yes/No</vt:lpstr>
      <vt:lpstr>   Cash Transfer – First Verification – Verification Completed</vt:lpstr>
      <vt:lpstr>   Cash Transfer – First Verification – Export and Import </vt:lpstr>
      <vt:lpstr>PowerPoint Presentation</vt:lpstr>
      <vt:lpstr>   Cash Transfer – Second Verification</vt:lpstr>
      <vt:lpstr>   Cash Transfer – Second Verification – Yes/No</vt:lpstr>
      <vt:lpstr>   Cash Transfer – Second Verification – Verification Completed</vt:lpstr>
      <vt:lpstr>   Cash Transfer – Second Verification – Export and Import </vt:lpstr>
      <vt:lpstr>PowerPoint Presentation</vt:lpstr>
      <vt:lpstr>   Cash Transfer – Approval</vt:lpstr>
      <vt:lpstr>   Cash Transfer – Approval – Yes/No</vt:lpstr>
      <vt:lpstr>   Cash Transfer – Approval – Approved</vt:lpstr>
      <vt:lpstr>   Cash Transfer – Approval – Export and Import </vt:lpstr>
      <vt:lpstr>PowerPoint Presentation</vt:lpstr>
      <vt:lpstr>   Cash Transfer – Payment</vt:lpstr>
      <vt:lpstr>   Cash Transfer – Payment – Pay </vt:lpstr>
      <vt:lpstr>   Cash Transfer – Payment – Payment Status and Date </vt:lpstr>
      <vt:lpstr>   Cash Transfer – Payment – Pay Notification </vt:lpstr>
      <vt:lpstr>PowerPoint Presentation</vt:lpstr>
      <vt:lpstr>   Registration – Mark Exit – Reason </vt:lpstr>
      <vt:lpstr>   Registration – View Exited Participant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MauStat’s Progress Report</dc:title>
  <dc:creator>gaurav</dc:creator>
  <cp:keywords/>
  <cp:lastModifiedBy>shashvindu jha</cp:lastModifiedBy>
  <cp:revision>81</cp:revision>
  <dcterms:created xsi:type="dcterms:W3CDTF">2024-03-04T09:51:28Z</dcterms:created>
  <dcterms:modified xsi:type="dcterms:W3CDTF">2024-09-20T10:50:28Z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